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2" r:id="rId4"/>
    <p:sldId id="261" r:id="rId5"/>
    <p:sldId id="324" r:id="rId6"/>
    <p:sldId id="257" r:id="rId7"/>
    <p:sldId id="259" r:id="rId8"/>
    <p:sldId id="265" r:id="rId9"/>
    <p:sldId id="266" r:id="rId10"/>
    <p:sldId id="258" r:id="rId11"/>
    <p:sldId id="263" r:id="rId12"/>
    <p:sldId id="260" r:id="rId13"/>
    <p:sldId id="267" r:id="rId14"/>
    <p:sldId id="270" r:id="rId15"/>
    <p:sldId id="323" r:id="rId16"/>
    <p:sldId id="32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4AA4-9004-1B40-8EF9-DD723620C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65257-0E41-9A49-B492-77294FE5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D8439-CAFB-B14C-85E4-CAEAC03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3DD82-D2B2-E94F-A5BB-0CCE8CB3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EB8FA-7003-5A4E-AAA5-98788A62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1AF7-4DC4-DE49-89FD-56DD189C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B9F58-1D4E-724F-ABDF-44702B7D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AA75-96B7-9746-9FF3-437C31CD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0676-0888-B14A-B51D-9A8072D5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EDD6B-71AE-F544-9463-F931605A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E0ED4-4FC1-9746-B256-95CBB6002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49A2A-3E4F-734F-8282-CF4CE7165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438C-4313-0D48-8628-038C461E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8F76C-3816-244F-A64A-D8325E95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B2A7-927C-894B-B7B1-79952AAE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8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3376" y="1437680"/>
            <a:ext cx="11525251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33376" y="3705820"/>
            <a:ext cx="11525251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047343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FE58-DCC7-CE45-9237-A07B7E60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71A8-EC95-3546-96B4-AE783D5EA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BF258-B3B3-834D-A0D6-9E502FA6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989D-0A08-4340-965A-2C05B2C3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DBC1-F7C6-964B-9818-5E3373C8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8F81-BE92-414E-901D-498B1AD9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CD3E-6A03-284A-B685-F07737FF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C898C-DAA7-DB46-AD70-67643AB9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37CD-29FE-B64C-9734-EB2049DA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66AA-B3B6-ED45-8618-AC47A3EE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91A3-DC74-7641-9683-1AA00A4B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E7C5-FD57-8649-B5DC-DEFFA7D20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F9871-FFF7-CB42-9CB9-3AFCBBBB9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EE730-7974-7445-8A52-C9F09951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C96D6-FD20-3843-887B-D418D3E5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1220F-1BB9-EA4C-B483-FAC480FA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38D7-6CF3-714F-A905-63C2F49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6642D-7591-6E47-9394-289DE12DE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1A68-2C36-AD44-9BFD-8873CBB57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9624-55BE-3B4E-AD2C-10281C352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6CD17-3FDC-3748-BCFA-BDAD0EDD7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EA428-3D2F-8A4B-9297-CEE336F3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02C88-8B4A-264F-8225-D9399F9A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A6EB0-9340-0E46-A988-1722B9AD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7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077-BA67-DB46-9718-3E2F2DA7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380B5-FABD-FC4A-9905-C01F4CAA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6FEF2-C9F6-914B-8187-D5673DF0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48438-9D6E-F548-AE8D-8FA8D002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CF47A-67C7-D846-9312-18ACEF78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4226E-7AC3-C544-8442-8DFDF55F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4F5B-1A40-0A49-8274-D47D3209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0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683-A328-F941-8A17-48FEB25C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9594-B0CD-F14A-9157-73CDBF1AF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D09F3-AFB4-7543-8563-AD7479F1C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FF8F5-4A96-6A4E-BB63-F1177C4B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BD19E-DFAF-174E-9423-7E71C9C7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559BD-4601-0C4D-BDE4-F5131C7B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A4A1-AE2D-2643-A945-EFCEAD54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8CBFA-0403-EF4B-BEB1-35E3B0A51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2A4-E3D8-A34E-8ACF-EE2485D0A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70E2-8A7C-D241-8AA6-308CD954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0EF18-2C45-514C-8954-47263621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39537-952B-1448-B387-29D8D048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9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121A8-B393-B342-9E65-608F4CCA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FF45-8794-E742-94DF-5658FD31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3673D-C042-764D-9B30-625412ECA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94A48-83AF-7E4E-B460-B14BB442423C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10CD7-B89B-3545-A1F1-4E6EB25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35880-0C5E-C440-8CC3-00E66AF72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FC290-31BA-3F4D-A4A3-2002CBD81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2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dwallacewells/status/1312121745927598080/photo/1" TargetMode="External"/><Relationship Id="rId4" Type="http://schemas.openxmlformats.org/officeDocument/2006/relationships/hyperlink" Target="https://www.youtube.com/watch?v=-yIHxOui9nQ&amp;ab_channel=CarbonBrie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Zooniverse#cite_note-5" TargetMode="External"/><Relationship Id="rId3" Type="http://schemas.openxmlformats.org/officeDocument/2006/relationships/hyperlink" Target="https://en.wikipedia.org/wiki/Astronomy" TargetMode="External"/><Relationship Id="rId7" Type="http://schemas.openxmlformats.org/officeDocument/2006/relationships/hyperlink" Target="https://en.wikipedia.org/wiki/Climate_scienc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umanities" TargetMode="External"/><Relationship Id="rId5" Type="http://schemas.openxmlformats.org/officeDocument/2006/relationships/hyperlink" Target="https://en.wikipedia.org/wiki/Cell_biology" TargetMode="External"/><Relationship Id="rId4" Type="http://schemas.openxmlformats.org/officeDocument/2006/relationships/hyperlink" Target="https://en.wikipedia.org/wiki/Ecolog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7E0781-D890-764E-924C-E1233C42AC38}"/>
              </a:ext>
            </a:extLst>
          </p:cNvPr>
          <p:cNvSpPr/>
          <p:nvPr/>
        </p:nvSpPr>
        <p:spPr>
          <a:xfrm>
            <a:off x="1189825" y="265380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000" b="1" i="0" u="none" strike="noStrike" dirty="0">
                <a:solidFill>
                  <a:srgbClr val="FF0000"/>
                </a:solidFill>
                <a:effectLst/>
                <a:latin typeface="Neue Plak"/>
              </a:rPr>
              <a:t>Open Science</a:t>
            </a:r>
            <a:r>
              <a:rPr lang="en-GB" sz="4000" b="1" i="0" u="none" strike="noStrike" dirty="0">
                <a:solidFill>
                  <a:srgbClr val="6F7287"/>
                </a:solidFill>
                <a:effectLst/>
                <a:latin typeface="Neue Plak"/>
              </a:rPr>
              <a:t>: From the </a:t>
            </a:r>
            <a:r>
              <a:rPr lang="en-GB" sz="4000" b="1" i="0" u="none" strike="noStrike" dirty="0">
                <a:solidFill>
                  <a:srgbClr val="FF0000"/>
                </a:solidFill>
                <a:effectLst/>
                <a:latin typeface="Neue Plak"/>
              </a:rPr>
              <a:t>crisis of science </a:t>
            </a:r>
            <a:r>
              <a:rPr lang="en-GB" sz="4000" b="1" i="0" u="none" strike="noStrike" dirty="0">
                <a:solidFill>
                  <a:srgbClr val="6F7287"/>
                </a:solidFill>
                <a:effectLst/>
                <a:latin typeface="Neue Plak"/>
              </a:rPr>
              <a:t>to </a:t>
            </a:r>
            <a:r>
              <a:rPr lang="en-GB" sz="4000" b="1" i="0" u="none" strike="noStrike" dirty="0">
                <a:solidFill>
                  <a:srgbClr val="FF0000"/>
                </a:solidFill>
                <a:effectLst/>
                <a:latin typeface="Neue Plak"/>
              </a:rPr>
              <a:t>science for times of crisis</a:t>
            </a:r>
            <a:r>
              <a:rPr lang="en-GB" sz="4000" b="1" i="0" u="none" strike="noStrike" dirty="0">
                <a:solidFill>
                  <a:srgbClr val="6F7287"/>
                </a:solidFill>
                <a:effectLst/>
                <a:latin typeface="Neue Plak"/>
              </a:rPr>
              <a:t>?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F1A84-527F-874A-A7CF-62B401D7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33" y="614109"/>
            <a:ext cx="9039697" cy="1204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1E353-C660-B641-962F-52FDB696678C}"/>
              </a:ext>
            </a:extLst>
          </p:cNvPr>
          <p:cNvSpPr txBox="1"/>
          <p:nvPr/>
        </p:nvSpPr>
        <p:spPr>
          <a:xfrm>
            <a:off x="8502797" y="1937547"/>
            <a:ext cx="253819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19B43-7116-944A-BE55-0FD82802430F}"/>
              </a:ext>
            </a:extLst>
          </p:cNvPr>
          <p:cNvSpPr txBox="1"/>
          <p:nvPr/>
        </p:nvSpPr>
        <p:spPr>
          <a:xfrm>
            <a:off x="8394369" y="3207799"/>
            <a:ext cx="2755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Shweata</a:t>
            </a:r>
            <a:r>
              <a:rPr lang="en-US" sz="2400" dirty="0"/>
              <a:t> Hegde</a:t>
            </a:r>
            <a:br>
              <a:rPr lang="en-US" sz="2400" dirty="0"/>
            </a:br>
            <a:r>
              <a:rPr lang="en-US" sz="2400" dirty="0"/>
              <a:t>Ambreen </a:t>
            </a:r>
            <a:r>
              <a:rPr lang="en-US" sz="2400" dirty="0" err="1"/>
              <a:t>Hamadani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354EB-D100-354D-AA04-397E29CFCC5B}"/>
              </a:ext>
            </a:extLst>
          </p:cNvPr>
          <p:cNvSpPr txBox="1"/>
          <p:nvPr/>
        </p:nvSpPr>
        <p:spPr>
          <a:xfrm>
            <a:off x="8175282" y="5197595"/>
            <a:ext cx="26935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Simon Worthington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B3A14-3ED7-DC46-996E-CF427D4848A4}"/>
              </a:ext>
            </a:extLst>
          </p:cNvPr>
          <p:cNvSpPr txBox="1"/>
          <p:nvPr/>
        </p:nvSpPr>
        <p:spPr>
          <a:xfrm>
            <a:off x="8694184" y="4193769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#</a:t>
            </a:r>
            <a:r>
              <a:rPr lang="en-US" sz="2400" b="1" dirty="0" err="1">
                <a:solidFill>
                  <a:srgbClr val="0070C0"/>
                </a:solidFill>
              </a:rPr>
              <a:t>openVirus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56593-AE9B-354B-BE23-4E8DA50B6312}"/>
              </a:ext>
            </a:extLst>
          </p:cNvPr>
          <p:cNvSpPr txBox="1"/>
          <p:nvPr/>
        </p:nvSpPr>
        <p:spPr>
          <a:xfrm>
            <a:off x="8164649" y="5659260"/>
            <a:ext cx="337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#</a:t>
            </a:r>
            <a:r>
              <a:rPr lang="en-US" sz="2400" b="1" dirty="0" err="1">
                <a:solidFill>
                  <a:srgbClr val="0070C0"/>
                </a:solidFill>
              </a:rPr>
              <a:t>openClimateKnowledge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E337B-36AE-7C49-8F9C-9E0318A01BB7}"/>
              </a:ext>
            </a:extLst>
          </p:cNvPr>
          <p:cNvSpPr txBox="1"/>
          <p:nvPr/>
        </p:nvSpPr>
        <p:spPr>
          <a:xfrm>
            <a:off x="1009398" y="1580578"/>
            <a:ext cx="7058868" cy="2514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5D8B5-AD38-D047-9503-93FCB0A843D9}"/>
              </a:ext>
            </a:extLst>
          </p:cNvPr>
          <p:cNvSpPr txBox="1"/>
          <p:nvPr/>
        </p:nvSpPr>
        <p:spPr>
          <a:xfrm>
            <a:off x="4119687" y="1370337"/>
            <a:ext cx="363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2020-10-07 Virtual Dresden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01F91-331A-794F-B8C8-39ED03CFF9C6}"/>
              </a:ext>
            </a:extLst>
          </p:cNvPr>
          <p:cNvSpPr txBox="1"/>
          <p:nvPr/>
        </p:nvSpPr>
        <p:spPr>
          <a:xfrm>
            <a:off x="8502797" y="2494529"/>
            <a:ext cx="328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#</a:t>
            </a:r>
            <a:r>
              <a:rPr lang="en-US" sz="2400" b="1" dirty="0" err="1">
                <a:solidFill>
                  <a:srgbClr val="0070C0"/>
                </a:solidFill>
              </a:rPr>
              <a:t>openNoteBookScience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20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665B7-4485-1D4F-9EDC-C3B097433A5C}"/>
              </a:ext>
            </a:extLst>
          </p:cNvPr>
          <p:cNvSpPr txBox="1"/>
          <p:nvPr/>
        </p:nvSpPr>
        <p:spPr>
          <a:xfrm>
            <a:off x="2745563" y="966972"/>
            <a:ext cx="637629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Open Knowledge for crises</a:t>
            </a:r>
            <a:br>
              <a:rPr lang="en-US" sz="3600" b="1" dirty="0"/>
            </a:br>
            <a:endParaRPr lang="en-US" sz="3600" b="1" dirty="0"/>
          </a:p>
          <a:p>
            <a:r>
              <a:rPr lang="en-US" sz="3600" b="1" dirty="0"/>
              <a:t>What can citizens do?</a:t>
            </a:r>
            <a:br>
              <a:rPr lang="en-US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Awareness</a:t>
            </a:r>
            <a:r>
              <a:rPr lang="en-US" sz="2400" dirty="0"/>
              <a:t> : Climate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Crowds</a:t>
            </a:r>
            <a:r>
              <a:rPr lang="en-US" sz="2400" dirty="0"/>
              <a:t>: </a:t>
            </a:r>
            <a:r>
              <a:rPr lang="en-US" sz="2400" dirty="0" err="1"/>
              <a:t>Safecast</a:t>
            </a:r>
            <a:r>
              <a:rPr lang="en-US" sz="2400" dirty="0"/>
              <a:t>;  </a:t>
            </a:r>
          </a:p>
          <a:p>
            <a:r>
              <a:rPr lang="en-US" sz="2400" dirty="0"/>
              <a:t>                     OpenStreetMap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Aggregation</a:t>
            </a:r>
            <a:r>
              <a:rPr lang="en-US" sz="2400" dirty="0"/>
              <a:t>: </a:t>
            </a:r>
            <a:r>
              <a:rPr lang="en-US" sz="2400" dirty="0" err="1"/>
              <a:t>WikiProject</a:t>
            </a:r>
            <a:r>
              <a:rPr lang="en-US" sz="2400" dirty="0"/>
              <a:t> COVID-19;</a:t>
            </a:r>
          </a:p>
          <a:p>
            <a:r>
              <a:rPr lang="en-US" sz="2400" dirty="0"/>
              <a:t>                              </a:t>
            </a:r>
            <a:r>
              <a:rPr lang="en-US" sz="2400" dirty="0" err="1"/>
              <a:t>OpenKnowledgeMaps</a:t>
            </a:r>
            <a:r>
              <a:rPr lang="en-US" sz="2400" dirty="0"/>
              <a:t> </a:t>
            </a:r>
            <a:r>
              <a:rPr lang="en-US" sz="2400" dirty="0" err="1"/>
              <a:t>Covis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Community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Literature Discovery</a:t>
            </a:r>
            <a:r>
              <a:rPr lang="en-US" sz="2400" dirty="0"/>
              <a:t>: Ebola / Liberia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5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23F68-952E-3A40-85BE-D11A364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02" y="1071940"/>
            <a:ext cx="6476632" cy="478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3D4C4-B9BF-0944-9401-C70EBD9F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1" y="1071940"/>
            <a:ext cx="4867408" cy="486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731E4A-4A6C-2F43-B68E-2F498B8EEC86}"/>
              </a:ext>
            </a:extLst>
          </p:cNvPr>
          <p:cNvSpPr txBox="1"/>
          <p:nvPr/>
        </p:nvSpPr>
        <p:spPr>
          <a:xfrm>
            <a:off x="6578241" y="5395489"/>
            <a:ext cx="52158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Antti </a:t>
            </a:r>
            <a:r>
              <a:rPr lang="en-GB" sz="1200" dirty="0" err="1"/>
              <a:t>Lipponen</a:t>
            </a:r>
            <a:r>
              <a:rPr lang="en-GB" sz="1200" dirty="0"/>
              <a:t> (@</a:t>
            </a:r>
            <a:r>
              <a:rPr lang="en-GB" sz="1200" dirty="0" err="1"/>
              <a:t>anttilip</a:t>
            </a:r>
            <a:r>
              <a:rPr lang="en-GB" sz="1200" dirty="0"/>
              <a:t>) of the Finnish Meteorological Institute based on GISTEMP data (CC BY 2.0).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9E903-7E6F-2946-A82E-59C4E7FAC203}"/>
              </a:ext>
            </a:extLst>
          </p:cNvPr>
          <p:cNvSpPr/>
          <p:nvPr/>
        </p:nvSpPr>
        <p:spPr>
          <a:xfrm>
            <a:off x="7907104" y="5980426"/>
            <a:ext cx="388698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https://www.youtube.com/watch?v=-yIHxOui9nQ&amp;ab_channel=CarbonBrief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C584-AE16-0A46-9C6E-49554E74EF00}"/>
              </a:ext>
            </a:extLst>
          </p:cNvPr>
          <p:cNvSpPr txBox="1"/>
          <p:nvPr/>
        </p:nvSpPr>
        <p:spPr>
          <a:xfrm>
            <a:off x="672890" y="6093199"/>
            <a:ext cx="39906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https://twitter.com/dwallacewells/status/1312121745927598080/photo/1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1EC87-E27E-024E-9835-CC27B596CB65}"/>
              </a:ext>
            </a:extLst>
          </p:cNvPr>
          <p:cNvSpPr txBox="1"/>
          <p:nvPr/>
        </p:nvSpPr>
        <p:spPr>
          <a:xfrm>
            <a:off x="3133465" y="159373"/>
            <a:ext cx="617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Awareness: Data that cannot be ignored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4FC4A-BB4C-B844-9E7F-84DF814CD296}"/>
              </a:ext>
            </a:extLst>
          </p:cNvPr>
          <p:cNvSpPr txBox="1"/>
          <p:nvPr/>
        </p:nvSpPr>
        <p:spPr>
          <a:xfrm>
            <a:off x="5955324" y="6031783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this and</a:t>
            </a:r>
          </a:p>
          <a:p>
            <a:r>
              <a:rPr lang="en-US" dirty="0"/>
              <a:t>be very afraid =&gt;</a:t>
            </a:r>
          </a:p>
        </p:txBody>
      </p:sp>
    </p:spTree>
    <p:extLst>
      <p:ext uri="{BB962C8B-B14F-4D97-AF65-F5344CB8AC3E}">
        <p14:creationId xmlns:p14="http://schemas.microsoft.com/office/powerpoint/2010/main" val="255230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5118-563A-D744-8E9C-2CFA1F0B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80"/>
            <a:ext cx="10515600" cy="1325563"/>
          </a:xfrm>
        </p:spPr>
        <p:txBody>
          <a:bodyPr/>
          <a:lstStyle/>
          <a:p>
            <a:r>
              <a:rPr lang="en-US" dirty="0"/>
              <a:t>Haiti earthquake, </a:t>
            </a:r>
            <a:r>
              <a:rPr lang="en-US" dirty="0" err="1"/>
              <a:t>OpenStreetMapping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ADE5E-51B7-7F4B-B73A-12014FB6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08" y="1029908"/>
            <a:ext cx="6186237" cy="55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CA578-0FEF-D442-8CAC-E521C000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0"/>
            <a:ext cx="4646559" cy="285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B3D48-22BE-284E-9EB5-656A62B6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32" y="0"/>
            <a:ext cx="6170287" cy="3077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44323-CD53-954C-A075-5E82D44C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79" y="3299475"/>
            <a:ext cx="3530341" cy="130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814EE-8052-6848-9ADC-26C61FF7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963" y="3299475"/>
            <a:ext cx="5252051" cy="3132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E73269-DA6E-7646-BA56-1A4F7AAD5511}"/>
              </a:ext>
            </a:extLst>
          </p:cNvPr>
          <p:cNvSpPr txBox="1"/>
          <p:nvPr/>
        </p:nvSpPr>
        <p:spPr>
          <a:xfrm>
            <a:off x="1238896" y="4818627"/>
            <a:ext cx="336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data point collected by a volunteer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1773A-2AAD-F347-B62C-32CF8BE9DBE1}"/>
              </a:ext>
            </a:extLst>
          </p:cNvPr>
          <p:cNvSpPr txBox="1"/>
          <p:nvPr/>
        </p:nvSpPr>
        <p:spPr>
          <a:xfrm>
            <a:off x="8662087" y="3584367"/>
            <a:ext cx="153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Fukushima</a:t>
            </a:r>
          </a:p>
        </p:txBody>
      </p:sp>
    </p:spTree>
    <p:extLst>
      <p:ext uri="{BB962C8B-B14F-4D97-AF65-F5344CB8AC3E}">
        <p14:creationId xmlns:p14="http://schemas.microsoft.com/office/powerpoint/2010/main" val="239646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45BB-A45A-7647-B860-AAA71070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400" y="161925"/>
            <a:ext cx="5308600" cy="1325563"/>
          </a:xfrm>
        </p:spPr>
        <p:txBody>
          <a:bodyPr/>
          <a:lstStyle/>
          <a:p>
            <a:r>
              <a:rPr lang="en-US" b="1" dirty="0" err="1"/>
              <a:t>WikiProject</a:t>
            </a:r>
            <a:r>
              <a:rPr lang="en-US" b="1" dirty="0"/>
              <a:t> COVID-19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AFB6D-F3B6-9B47-AF19-64C69D1A4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42" y="1204302"/>
            <a:ext cx="7696192" cy="4351338"/>
          </a:xfrm>
        </p:spPr>
      </p:pic>
    </p:spTree>
    <p:extLst>
      <p:ext uri="{BB962C8B-B14F-4D97-AF65-F5344CB8AC3E}">
        <p14:creationId xmlns:p14="http://schemas.microsoft.com/office/powerpoint/2010/main" val="71907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CA64-7FB7-D942-B518-5BC9EE03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Knowledge Maps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CC497-4EBF-C949-85BB-E69E0C3E79EA}"/>
              </a:ext>
            </a:extLst>
          </p:cNvPr>
          <p:cNvSpPr/>
          <p:nvPr/>
        </p:nvSpPr>
        <p:spPr>
          <a:xfrm>
            <a:off x="6611978" y="843240"/>
            <a:ext cx="5439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openknowledgemaps.org</a:t>
            </a:r>
            <a:r>
              <a:rPr lang="en-US" dirty="0"/>
              <a:t>/</a:t>
            </a:r>
            <a:r>
              <a:rPr lang="en-US" dirty="0" err="1"/>
              <a:t>covis</a:t>
            </a:r>
            <a:r>
              <a:rPr lang="en-US" dirty="0"/>
              <a:t>/knowledge-map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78F8C-BB06-E946-B8CC-7F492C14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356217"/>
            <a:ext cx="9401908" cy="5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5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46" y="5234516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5953126" y="5064125"/>
            <a:ext cx="873125" cy="539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83151" y="5461000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74051" y="5730875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48076" y="6007408"/>
            <a:ext cx="8763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13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27750" y="1619250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27751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236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A199-933C-384E-A2E3-2D866A86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openVirus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CE484-3337-704E-B682-D8B3F78666F8}"/>
              </a:ext>
            </a:extLst>
          </p:cNvPr>
          <p:cNvSpPr txBox="1"/>
          <p:nvPr/>
        </p:nvSpPr>
        <p:spPr>
          <a:xfrm>
            <a:off x="3012831" y="2625970"/>
            <a:ext cx="61903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Make </a:t>
            </a:r>
            <a:r>
              <a:rPr lang="en-US" sz="2400" b="1" dirty="0"/>
              <a:t>all</a:t>
            </a:r>
            <a:r>
              <a:rPr lang="en-US" sz="2400" dirty="0"/>
              <a:t> open knowledge on all Viral Epidemics: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Universally available and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 semantic and computable (“AI”)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 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74AD5-ADE0-8D42-9EAC-4F4EC84BCADA}"/>
              </a:ext>
            </a:extLst>
          </p:cNvPr>
          <p:cNvSpPr txBox="1"/>
          <p:nvPr/>
        </p:nvSpPr>
        <p:spPr>
          <a:xfrm>
            <a:off x="2532185" y="1690688"/>
            <a:ext cx="8022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Can we predict the next epidemic or find useful past practices?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2F436-E3DE-6E45-8C55-6537B1949610}"/>
              </a:ext>
            </a:extLst>
          </p:cNvPr>
          <p:cNvSpPr txBox="1"/>
          <p:nvPr/>
        </p:nvSpPr>
        <p:spPr>
          <a:xfrm>
            <a:off x="2279750" y="5038579"/>
            <a:ext cx="975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Shweata</a:t>
            </a:r>
            <a:r>
              <a:rPr lang="en-US" sz="2400" b="1" i="1" dirty="0"/>
              <a:t> Hegde </a:t>
            </a:r>
            <a:r>
              <a:rPr lang="en-US" sz="2400" i="1" dirty="0"/>
              <a:t>and </a:t>
            </a:r>
            <a:r>
              <a:rPr lang="en-US" sz="2400" b="1" i="1" dirty="0"/>
              <a:t>Ambreen </a:t>
            </a:r>
            <a:r>
              <a:rPr lang="en-US" sz="2400" b="1" i="1" dirty="0" err="1"/>
              <a:t>Hamadani</a:t>
            </a:r>
            <a:r>
              <a:rPr lang="en-US" sz="2400" b="1" i="1" dirty="0"/>
              <a:t> </a:t>
            </a:r>
            <a:r>
              <a:rPr lang="en-US" sz="2400" i="1" dirty="0"/>
              <a:t>will now show how it can be done…</a:t>
            </a:r>
          </a:p>
        </p:txBody>
      </p:sp>
    </p:spTree>
    <p:extLst>
      <p:ext uri="{BB962C8B-B14F-4D97-AF65-F5344CB8AC3E}">
        <p14:creationId xmlns:p14="http://schemas.microsoft.com/office/powerpoint/2010/main" val="69682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EEE53-8F31-CE46-BD84-1D94CAC5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60" y="1179489"/>
            <a:ext cx="8529158" cy="5107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164BC-7D6A-2743-83D7-42A74DB84A7A}"/>
              </a:ext>
            </a:extLst>
          </p:cNvPr>
          <p:cNvSpPr txBox="1"/>
          <p:nvPr/>
        </p:nvSpPr>
        <p:spPr>
          <a:xfrm>
            <a:off x="4673600" y="508000"/>
            <a:ext cx="235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openVirus</a:t>
            </a:r>
            <a:r>
              <a:rPr lang="en-US" sz="24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68634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C4483-4C22-3E46-96EC-6E2A5AFC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048" y="1087870"/>
            <a:ext cx="8700657" cy="55415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41465-4E08-7142-81F1-90FB2869810A}"/>
              </a:ext>
            </a:extLst>
          </p:cNvPr>
          <p:cNvSpPr txBox="1"/>
          <p:nvPr/>
        </p:nvSpPr>
        <p:spPr>
          <a:xfrm>
            <a:off x="3539988" y="72207"/>
            <a:ext cx="5546775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Global Crises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UN Sustainable Development Goals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2CB27-6F0B-1D46-9580-253B1A56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5" y="3139443"/>
            <a:ext cx="2107272" cy="1924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AB155-4230-0B45-B22E-DB6703B0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714" y="3139442"/>
            <a:ext cx="2579316" cy="18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AE459-C94A-3649-9D6A-31C8D3FB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415" y="859269"/>
            <a:ext cx="7752842" cy="5884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7FA45-AA65-7C4A-B708-ABF5DBD4C8FE}"/>
              </a:ext>
            </a:extLst>
          </p:cNvPr>
          <p:cNvSpPr txBox="1"/>
          <p:nvPr/>
        </p:nvSpPr>
        <p:spPr>
          <a:xfrm>
            <a:off x="2961409" y="280555"/>
            <a:ext cx="651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Global Crises: UN 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280617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665B7-4485-1D4F-9EDC-C3B097433A5C}"/>
              </a:ext>
            </a:extLst>
          </p:cNvPr>
          <p:cNvSpPr txBox="1"/>
          <p:nvPr/>
        </p:nvSpPr>
        <p:spPr>
          <a:xfrm>
            <a:off x="411324" y="911828"/>
            <a:ext cx="59628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200" dirty="0"/>
            </a:br>
            <a:r>
              <a:rPr lang="en-US" sz="3200" b="1" dirty="0"/>
              <a:t>Inclusive</a:t>
            </a:r>
            <a:r>
              <a:rPr lang="en-US" sz="3200" dirty="0"/>
              <a:t> by </a:t>
            </a:r>
          </a:p>
          <a:p>
            <a:r>
              <a:rPr lang="en-US" sz="3200" dirty="0"/>
              <a:t>age, geography, education, race, gender, language…</a:t>
            </a:r>
          </a:p>
          <a:p>
            <a:endParaRPr lang="en-US" sz="3200" dirty="0"/>
          </a:p>
          <a:p>
            <a:r>
              <a:rPr lang="en-US" sz="32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Human Genome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GalaxyZoo</a:t>
            </a:r>
            <a:r>
              <a:rPr lang="en-US" sz="3200" dirty="0"/>
              <a:t>/</a:t>
            </a:r>
            <a:r>
              <a:rPr lang="en-US" sz="3200" dirty="0" err="1"/>
              <a:t>Zooniverse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Open Source Drug Discovery (IN)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Mozilla and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18E4-434B-BC43-857C-AF839FE2CE58}"/>
              </a:ext>
            </a:extLst>
          </p:cNvPr>
          <p:cNvSpPr txBox="1"/>
          <p:nvPr/>
        </p:nvSpPr>
        <p:spPr>
          <a:xfrm>
            <a:off x="3392749" y="6103615"/>
            <a:ext cx="559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Access and Open Source do not imply Open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7F5B-6508-F84A-828B-BDFB4D772466}"/>
              </a:ext>
            </a:extLst>
          </p:cNvPr>
          <p:cNvSpPr txBox="1"/>
          <p:nvPr/>
        </p:nvSpPr>
        <p:spPr>
          <a:xfrm>
            <a:off x="3784600" y="327053"/>
            <a:ext cx="451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Open (Notebook) Science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6CAF1-AA57-5B44-8FF5-1B0A1236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65" y="2209800"/>
            <a:ext cx="4846856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7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97C4D-737E-964D-8A0B-AF958E134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528" y="454025"/>
            <a:ext cx="717079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92689-CC66-704E-9F85-39830E5E1685}"/>
              </a:ext>
            </a:extLst>
          </p:cNvPr>
          <p:cNvSpPr txBox="1"/>
          <p:nvPr/>
        </p:nvSpPr>
        <p:spPr>
          <a:xfrm>
            <a:off x="4499345" y="356053"/>
            <a:ext cx="343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(Human Genome Project)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6A130A-872A-0E47-B510-1BCF806D7A95}"/>
              </a:ext>
            </a:extLst>
          </p:cNvPr>
          <p:cNvSpPr/>
          <p:nvPr/>
        </p:nvSpPr>
        <p:spPr>
          <a:xfrm>
            <a:off x="1584960" y="2365248"/>
            <a:ext cx="7473696" cy="780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BBD2A-F4E7-D545-B183-D0B55D095F1E}"/>
              </a:ext>
            </a:extLst>
          </p:cNvPr>
          <p:cNvSpPr txBox="1"/>
          <p:nvPr/>
        </p:nvSpPr>
        <p:spPr>
          <a:xfrm>
            <a:off x="3011425" y="5056759"/>
            <a:ext cx="557174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… all DNA sequence data [should] be released in publicly accessible databases within twenty-four hours after generation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B35623-9CC4-7D46-AC81-D0666D592C45}"/>
              </a:ext>
            </a:extLst>
          </p:cNvPr>
          <p:cNvCxnSpPr/>
          <p:nvPr/>
        </p:nvCxnSpPr>
        <p:spPr>
          <a:xfrm flipH="1">
            <a:off x="5649686" y="3145536"/>
            <a:ext cx="762000" cy="1911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38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19471-5FF9-0A43-ACFB-91A031F7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" y="0"/>
            <a:ext cx="11292575" cy="4009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D7172-17C5-1649-A73B-A0E6E8FB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536" y="3951747"/>
            <a:ext cx="3373464" cy="275126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8B61A-BA5E-4049-8063-CD111E2E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99" y="0"/>
            <a:ext cx="44577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85D41-2700-E44E-8ADD-7DC49AFC7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6" y="4207121"/>
            <a:ext cx="2743200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9687E-2A6F-3047-8580-E713E8378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21B7D-C8DD-AF48-BE80-992B94F18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073" y="4081666"/>
            <a:ext cx="5486400" cy="25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507E6-FEAD-A34A-8047-46236B57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2" y="288636"/>
            <a:ext cx="7454900" cy="2946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BC817A-878B-2A42-893F-42C471520E8C}"/>
              </a:ext>
            </a:extLst>
          </p:cNvPr>
          <p:cNvSpPr txBox="1"/>
          <p:nvPr/>
        </p:nvSpPr>
        <p:spPr>
          <a:xfrm>
            <a:off x="9379685" y="441880"/>
            <a:ext cx="2083071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Classification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Annotation++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Filtering+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Transcription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Pattern Finding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0F834-1471-094D-977E-91B58B537BCF}"/>
              </a:ext>
            </a:extLst>
          </p:cNvPr>
          <p:cNvSpPr txBox="1"/>
          <p:nvPr/>
        </p:nvSpPr>
        <p:spPr>
          <a:xfrm>
            <a:off x="1048616" y="3795866"/>
            <a:ext cx="9747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including </a:t>
            </a:r>
            <a:r>
              <a:rPr lang="en-GB" sz="2400" dirty="0">
                <a:hlinkClick r:id="rId3" tooltip="Astronomy"/>
              </a:rPr>
              <a:t>astronomy</a:t>
            </a:r>
            <a:r>
              <a:rPr lang="en-GB" sz="2400" dirty="0"/>
              <a:t>, </a:t>
            </a:r>
            <a:r>
              <a:rPr lang="en-GB" sz="2400" dirty="0">
                <a:hlinkClick r:id="rId4" tooltip="Ecology"/>
              </a:rPr>
              <a:t>ecology</a:t>
            </a:r>
            <a:r>
              <a:rPr lang="en-GB" sz="2400" dirty="0"/>
              <a:t>, </a:t>
            </a:r>
            <a:r>
              <a:rPr lang="en-GB" sz="2400" dirty="0">
                <a:hlinkClick r:id="rId5" tooltip="Cell biology"/>
              </a:rPr>
              <a:t>cell biology</a:t>
            </a:r>
            <a:r>
              <a:rPr lang="en-GB" sz="2400" dirty="0"/>
              <a:t>, </a:t>
            </a:r>
            <a:r>
              <a:rPr lang="en-GB" sz="2400" dirty="0">
                <a:hlinkClick r:id="rId6" tooltip="Humanities"/>
              </a:rPr>
              <a:t>humanities</a:t>
            </a:r>
            <a:r>
              <a:rPr lang="en-GB" sz="2400" dirty="0"/>
              <a:t>, and </a:t>
            </a:r>
            <a:r>
              <a:rPr lang="en-GB" sz="2400" dirty="0">
                <a:hlinkClick r:id="rId7" tooltip="Climate science"/>
              </a:rPr>
              <a:t>climate science</a:t>
            </a:r>
            <a:r>
              <a:rPr lang="en-GB" sz="2400" dirty="0"/>
              <a:t>.</a:t>
            </a:r>
            <a:r>
              <a:rPr lang="en-GB" sz="2400" baseline="30000" dirty="0">
                <a:hlinkClick r:id="rId8"/>
              </a:rPr>
              <a:t>[5]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53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338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Neue Plak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Haiti earthquake, OpenStreetMapping</vt:lpstr>
      <vt:lpstr>PowerPoint Presentation</vt:lpstr>
      <vt:lpstr>WikiProject COVID-19</vt:lpstr>
      <vt:lpstr>Open Knowledge Maps</vt:lpstr>
      <vt:lpstr>PowerPoint Presentation</vt:lpstr>
      <vt:lpstr>#openVirus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dcterms:created xsi:type="dcterms:W3CDTF">2020-10-05T16:56:38Z</dcterms:created>
  <dcterms:modified xsi:type="dcterms:W3CDTF">2020-12-24T14:29:34Z</dcterms:modified>
</cp:coreProperties>
</file>